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22/08/1440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22/08/1440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22/08/1440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96753"/>
            <a:ext cx="7772400" cy="2403698"/>
          </a:xfrm>
        </p:spPr>
        <p:txBody>
          <a:bodyPr>
            <a:normAutofit/>
          </a:bodyPr>
          <a:lstStyle/>
          <a:p>
            <a:r>
              <a:rPr lang="ar-IQ" b="1" dirty="0">
                <a:solidFill>
                  <a:srgbClr val="FF0000"/>
                </a:solidFill>
                <a:latin typeface="Times New Roman"/>
                <a:ea typeface="Times New Roman"/>
              </a:rPr>
              <a:t>اشكال (</a:t>
            </a:r>
            <a:r>
              <a:rPr lang="ar-IQ" b="1" dirty="0" err="1">
                <a:solidFill>
                  <a:srgbClr val="FF0000"/>
                </a:solidFill>
                <a:latin typeface="Times New Roman"/>
                <a:ea typeface="Times New Roman"/>
              </a:rPr>
              <a:t>مورفولوجية</a:t>
            </a:r>
            <a:r>
              <a:rPr lang="ar-IQ" b="1" dirty="0">
                <a:solidFill>
                  <a:srgbClr val="FF0000"/>
                </a:solidFill>
                <a:latin typeface="Times New Roman"/>
                <a:ea typeface="Times New Roman"/>
              </a:rPr>
              <a:t>)المستوطنات </a:t>
            </a:r>
            <a:r>
              <a:rPr lang="ar-IQ" b="1" dirty="0" smtClean="0">
                <a:solidFill>
                  <a:srgbClr val="FF0000"/>
                </a:solidFill>
                <a:latin typeface="Times New Roman"/>
                <a:ea typeface="Times New Roman"/>
              </a:rPr>
              <a:t> </a:t>
            </a:r>
            <a:r>
              <a:rPr lang="ar-IQ" b="1" dirty="0">
                <a:solidFill>
                  <a:srgbClr val="FF0000"/>
                </a:solidFill>
                <a:latin typeface="Times New Roman"/>
                <a:ea typeface="Times New Roman"/>
              </a:rPr>
              <a:t>الريفية</a:t>
            </a:r>
            <a:r>
              <a:rPr lang="en-US" sz="2400" dirty="0">
                <a:latin typeface="Times New Roman"/>
                <a:ea typeface="Times New Roman"/>
              </a:rPr>
              <a:t/>
            </a:r>
            <a:br>
              <a:rPr lang="en-US" sz="2400" dirty="0">
                <a:latin typeface="Times New Roman"/>
                <a:ea typeface="Times New Roman"/>
              </a:rPr>
            </a:br>
            <a:endParaRPr lang="ar-IQ" dirty="0"/>
          </a:p>
        </p:txBody>
      </p:sp>
    </p:spTree>
    <p:extLst>
      <p:ext uri="{BB962C8B-B14F-4D97-AF65-F5344CB8AC3E}">
        <p14:creationId xmlns:p14="http://schemas.microsoft.com/office/powerpoint/2010/main" val="1753420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pPr>
              <a:tabLst>
                <a:tab pos="2016760" algn="l"/>
              </a:tabLst>
            </a:pPr>
            <a:r>
              <a:rPr lang="ar-IQ" sz="3600" b="1" dirty="0">
                <a:latin typeface="Times New Roman"/>
                <a:ea typeface="Times New Roman"/>
              </a:rPr>
              <a:t>تصميم المسكن الريفي </a:t>
            </a:r>
            <a:endParaRPr lang="en-US" sz="2800" dirty="0">
              <a:latin typeface="Times New Roman"/>
              <a:ea typeface="Times New Roman"/>
            </a:endParaRPr>
          </a:p>
          <a:p>
            <a:r>
              <a:rPr lang="ar-IQ" sz="3600" b="1" dirty="0">
                <a:latin typeface="Times New Roman"/>
                <a:ea typeface="Times New Roman"/>
              </a:rPr>
              <a:t> </a:t>
            </a:r>
            <a:endParaRPr lang="en-US" sz="2800" dirty="0">
              <a:latin typeface="Times New Roman"/>
              <a:ea typeface="Times New Roman"/>
            </a:endParaRPr>
          </a:p>
          <a:p>
            <a:r>
              <a:rPr lang="ar-IQ" dirty="0">
                <a:latin typeface="Times New Roman"/>
                <a:ea typeface="Times New Roman"/>
              </a:rPr>
              <a:t>لعل ابسط انواع المساكن الريفية هو البيت المنفرد المؤلف من غرفة واحدة يستعملها الفلاح وعائلته مسكنا لهم او </a:t>
            </a:r>
            <a:r>
              <a:rPr lang="ar-IQ" dirty="0" err="1">
                <a:latin typeface="Times New Roman"/>
                <a:ea typeface="Times New Roman"/>
              </a:rPr>
              <a:t>لايواء</a:t>
            </a:r>
            <a:r>
              <a:rPr lang="ar-IQ" dirty="0">
                <a:latin typeface="Times New Roman"/>
                <a:ea typeface="Times New Roman"/>
              </a:rPr>
              <a:t> الحيوانات وحفظ غلاله ايضا لذا فهو مضطر الى تقسيم الغرفة احيانا بحاجز من طين يفصل بين الجزء الذي يستعمله وعائلته والاخر المخصص للحيوان كما هو الحال في السودان والصومال . وكلما ازداد حجم العائلة ازداد عدد الغرف واتسع حجم المسكن وكنتيجة لانفصال الاسرة واستقلالها عن العائلة الرئيسة فقد يحدث تغييرا في حجم وتصميم المسكن اذ يميل الى الصغر كما وان زيادة عدد السكان يؤدي غالبا الى الزيادة في عدد الوحدات السكنية </a:t>
            </a:r>
            <a:endParaRPr lang="en-US" sz="2800" dirty="0">
              <a:latin typeface="Times New Roman"/>
              <a:ea typeface="Times New Roman"/>
            </a:endParaRPr>
          </a:p>
          <a:p>
            <a:r>
              <a:rPr lang="ar-IQ" dirty="0">
                <a:latin typeface="Times New Roman"/>
                <a:ea typeface="Times New Roman"/>
              </a:rPr>
              <a:t> </a:t>
            </a:r>
            <a:endParaRPr lang="en-US" sz="2800" dirty="0">
              <a:latin typeface="Times New Roman"/>
              <a:ea typeface="Times New Roman"/>
            </a:endParaRPr>
          </a:p>
          <a:p>
            <a:r>
              <a:rPr lang="ar-IQ" dirty="0">
                <a:latin typeface="Times New Roman"/>
                <a:ea typeface="Times New Roman"/>
              </a:rPr>
              <a:t>وتبنى المساكن في الغالب من طابق واحد وربما مرد ذلك الى طبيعة العلاقات الاجتماعية التي تؤكد على العزل الاجتماعي الى جانب السعة الارض وطبيعة المواد المحلية التي تستخدم في البناء الريفي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199808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fontScale="85000" lnSpcReduction="20000"/>
          </a:bodyPr>
          <a:lstStyle/>
          <a:p>
            <a:r>
              <a:rPr lang="ar-IQ" dirty="0">
                <a:latin typeface="Times New Roman"/>
                <a:ea typeface="Times New Roman"/>
              </a:rPr>
              <a:t>وتتميز الوحدات السكنية في المناطق المرتفعة كما هو الحال في شمال العراق بكونها تضم اكثر من غرفة وتحتوي معظم الغرف على فتحات دائرية او مربعة وربما على شباك واحد صغير تقوم هذه الفتحات مقام النوافذ اما الابواب فتكون صغيرة </a:t>
            </a:r>
            <a:r>
              <a:rPr lang="ar-IQ" dirty="0" err="1">
                <a:latin typeface="Times New Roman"/>
                <a:ea typeface="Times New Roman"/>
              </a:rPr>
              <a:t>لاتسمح</a:t>
            </a:r>
            <a:r>
              <a:rPr lang="ar-IQ" dirty="0">
                <a:latin typeface="Times New Roman"/>
                <a:ea typeface="Times New Roman"/>
              </a:rPr>
              <a:t> بمرور الانسان دون ان يحني قامته . ويعزى قلة وصغر الفتحات ونمط المداخل والابواب الى عوامل عديدة في مقدمتها انخفاض درجات الحرارة </a:t>
            </a:r>
            <a:r>
              <a:rPr lang="ar-IQ" dirty="0" err="1">
                <a:latin typeface="Times New Roman"/>
                <a:ea typeface="Times New Roman"/>
              </a:rPr>
              <a:t>شتاءا</a:t>
            </a:r>
            <a:r>
              <a:rPr lang="ar-IQ" dirty="0">
                <a:latin typeface="Times New Roman"/>
                <a:ea typeface="Times New Roman"/>
              </a:rPr>
              <a:t> </a:t>
            </a:r>
            <a:r>
              <a:rPr lang="ar-IQ" dirty="0" err="1">
                <a:latin typeface="Times New Roman"/>
                <a:ea typeface="Times New Roman"/>
              </a:rPr>
              <a:t>وتاثير</a:t>
            </a:r>
            <a:r>
              <a:rPr lang="ar-IQ" dirty="0">
                <a:latin typeface="Times New Roman"/>
                <a:ea typeface="Times New Roman"/>
              </a:rPr>
              <a:t> الرياح الباردة اضافة الى الاقتصاد في نفقات البناء ثم عدم الالمام بالنواحي الفنية , </a:t>
            </a:r>
            <a:endParaRPr lang="en-US" sz="2800" dirty="0">
              <a:latin typeface="Times New Roman"/>
              <a:ea typeface="Times New Roman"/>
            </a:endParaRPr>
          </a:p>
          <a:p>
            <a:r>
              <a:rPr lang="ar-IQ" dirty="0" smtClean="0">
                <a:latin typeface="Times New Roman"/>
                <a:ea typeface="Times New Roman"/>
              </a:rPr>
              <a:t>وتقوم </a:t>
            </a:r>
            <a:r>
              <a:rPr lang="ar-IQ" dirty="0">
                <a:latin typeface="Times New Roman"/>
                <a:ea typeface="Times New Roman"/>
              </a:rPr>
              <a:t>المساكن في تلك المناطق على السفوح المواجهة للشمس ، وعلى ارتفاعات معينة وفي ظل المرتفعات حيث تكون درجات الحرارة اكثر ملائمة وفي </a:t>
            </a:r>
            <a:r>
              <a:rPr lang="ar-IQ" dirty="0" err="1">
                <a:latin typeface="Times New Roman"/>
                <a:ea typeface="Times New Roman"/>
              </a:rPr>
              <a:t>مامن</a:t>
            </a:r>
            <a:r>
              <a:rPr lang="ar-IQ" dirty="0">
                <a:latin typeface="Times New Roman"/>
                <a:ea typeface="Times New Roman"/>
              </a:rPr>
              <a:t> من الرياح الباردة ومثل هذه الظاهرة ، اكسبت البيوت القروية منظرا متميزا فظهورها الى الخارج تبدو مرتفعة قليلا عن الارض فيما يصل ارتفاعها من الداخل الى بضعة امتار وتميل السقوف قليلا لتساعد على انحدار مياه الامطار والثلوج ولذلك فان بنائها على السفوح يحول دون تجمع المياه وتراكم الثلوج اما المناطق المنبسطة لاسيما الحارة تكون الفتحات الرباعية او المستطيلة واحيانا الدائرية في الغرف وسيلة لتحديد اتجاه الرياح ودخول اشعة الشمس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881858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a:bodyPr>
          <a:lstStyle/>
          <a:p>
            <a:r>
              <a:rPr lang="ar-IQ" dirty="0">
                <a:latin typeface="Times New Roman"/>
                <a:ea typeface="Times New Roman"/>
              </a:rPr>
              <a:t>وعليه فان للمناخ دورا مهما في تصميم وشكل المسكن الريفي لذا يلاحظ وجود ميل في السقوف في المناطق الممطرة كما يظهر </a:t>
            </a:r>
            <a:r>
              <a:rPr lang="ar-IQ" dirty="0" err="1">
                <a:latin typeface="Times New Roman"/>
                <a:ea typeface="Times New Roman"/>
              </a:rPr>
              <a:t>تاثير</a:t>
            </a:r>
            <a:r>
              <a:rPr lang="ar-IQ" dirty="0">
                <a:latin typeface="Times New Roman"/>
                <a:ea typeface="Times New Roman"/>
              </a:rPr>
              <a:t> المناخ على سمك الجدران للتخفيف من </a:t>
            </a:r>
            <a:r>
              <a:rPr lang="ar-IQ" dirty="0" err="1">
                <a:latin typeface="Times New Roman"/>
                <a:ea typeface="Times New Roman"/>
              </a:rPr>
              <a:t>تاثيرات</a:t>
            </a:r>
            <a:r>
              <a:rPr lang="ar-IQ" dirty="0">
                <a:latin typeface="Times New Roman"/>
                <a:ea typeface="Times New Roman"/>
              </a:rPr>
              <a:t> الجو ففي موسم البرد في المناطق القطبية تقيم جماعات الاسكيمو مساكنهم من كتل الجليد في شكل قبابي مستدير ثم يبطن هذا الجدران السميك بطبقة من جلد الحيوان مع ترك فراغ بين الحائط الجليدي والجلد كطبقة هوائية عازلة ـ ويكون مستوى الارض السكنية منخفضا لعمق يتراوح بين نصف متر ومتر عن مستوى السطح الخارجي </a:t>
            </a:r>
            <a:r>
              <a:rPr lang="ar-IQ" dirty="0" err="1">
                <a:latin typeface="Times New Roman"/>
                <a:ea typeface="Times New Roman"/>
              </a:rPr>
              <a:t>للارض</a:t>
            </a:r>
            <a:r>
              <a:rPr lang="ar-IQ" dirty="0">
                <a:latin typeface="Times New Roman"/>
                <a:ea typeface="Times New Roman"/>
              </a:rPr>
              <a:t> والشكل </a:t>
            </a:r>
            <a:r>
              <a:rPr lang="ar-IQ" dirty="0" err="1">
                <a:latin typeface="Times New Roman"/>
                <a:ea typeface="Times New Roman"/>
              </a:rPr>
              <a:t>القبابي</a:t>
            </a:r>
            <a:r>
              <a:rPr lang="ar-IQ" dirty="0">
                <a:latin typeface="Times New Roman"/>
                <a:ea typeface="Times New Roman"/>
              </a:rPr>
              <a:t> للمناطق القطبية يلائم المناخ القطبي ببرودته الشديدة ورياحه المثلجة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936089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289451"/>
          </a:xfrm>
        </p:spPr>
        <p:txBody>
          <a:bodyPr>
            <a:normAutofit fontScale="92500" lnSpcReduction="20000"/>
          </a:bodyPr>
          <a:lstStyle/>
          <a:p>
            <a:r>
              <a:rPr lang="ar-IQ" dirty="0">
                <a:latin typeface="Times New Roman"/>
                <a:ea typeface="Times New Roman"/>
              </a:rPr>
              <a:t>وفي الاقاليم الحارة يقام المسكن الريفي بطريقة تسمح بوجود اجزاء مكشوفة تسمى ( الحوش ) مع زيادة في سمك الجدران للحماية من حرارة الشمس اضافة الى وجود نظام الفتحات التي تسمح  بمرور التيارات الهوائية وقد </a:t>
            </a:r>
            <a:r>
              <a:rPr lang="ar-IQ" dirty="0" err="1">
                <a:latin typeface="Times New Roman"/>
                <a:ea typeface="Times New Roman"/>
              </a:rPr>
              <a:t>تاخذ</a:t>
            </a:r>
            <a:r>
              <a:rPr lang="ar-IQ" dirty="0">
                <a:latin typeface="Times New Roman"/>
                <a:ea typeface="Times New Roman"/>
              </a:rPr>
              <a:t> الشكل </a:t>
            </a:r>
            <a:r>
              <a:rPr lang="ar-IQ" dirty="0" err="1">
                <a:latin typeface="Times New Roman"/>
                <a:ea typeface="Times New Roman"/>
              </a:rPr>
              <a:t>القبابي</a:t>
            </a:r>
            <a:r>
              <a:rPr lang="ar-IQ" dirty="0">
                <a:latin typeface="Times New Roman"/>
                <a:ea typeface="Times New Roman"/>
              </a:rPr>
              <a:t> المطلي باللون الابيض لتبديد اكبر قدر من الحرارة وعكس اشعة الشمس كما هو الحال في شمال افريقيا وصعيد مصر . </a:t>
            </a:r>
            <a:endParaRPr lang="en-US" sz="2800" dirty="0">
              <a:latin typeface="Times New Roman"/>
              <a:ea typeface="Times New Roman"/>
            </a:endParaRPr>
          </a:p>
          <a:p>
            <a:r>
              <a:rPr lang="ar-IQ" dirty="0" smtClean="0">
                <a:latin typeface="Times New Roman"/>
                <a:ea typeface="Times New Roman"/>
              </a:rPr>
              <a:t>ويقتصد </a:t>
            </a:r>
            <a:r>
              <a:rPr lang="ar-IQ" dirty="0">
                <a:latin typeface="Times New Roman"/>
                <a:ea typeface="Times New Roman"/>
              </a:rPr>
              <a:t>سكان المناطق الحارة كثيرا في فتحات النوافذ عكس سكان </a:t>
            </a:r>
            <a:r>
              <a:rPr lang="ar-IQ" dirty="0" err="1">
                <a:latin typeface="Times New Roman"/>
                <a:ea typeface="Times New Roman"/>
              </a:rPr>
              <a:t>البمناطق</a:t>
            </a:r>
            <a:r>
              <a:rPr lang="ar-IQ" dirty="0">
                <a:latin typeface="Times New Roman"/>
                <a:ea typeface="Times New Roman"/>
              </a:rPr>
              <a:t> المطيرة اذ يبالغون في توسيع الفتحات للنوافذ ، وقد انتشر اخيرا نظام بناء المساكن ذات الجدران البلورية او الزجاجية التي تتعرض </a:t>
            </a:r>
            <a:r>
              <a:rPr lang="ar-IQ" dirty="0" err="1">
                <a:latin typeface="Times New Roman"/>
                <a:ea typeface="Times New Roman"/>
              </a:rPr>
              <a:t>لاشعة</a:t>
            </a:r>
            <a:r>
              <a:rPr lang="ar-IQ" dirty="0">
                <a:latin typeface="Times New Roman"/>
                <a:ea typeface="Times New Roman"/>
              </a:rPr>
              <a:t> الشمس وذلك لاكتساب اقصى فائدة من تلك الاشعة بينما تضيق الفتحات من نوافذ وابواب في المناطق الباردة ويخصص مكان للتدفئة ينساب دخانها الى المداخن المرتفعة مما تعد من علامات البيئة الباردة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479842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620688"/>
            <a:ext cx="8229600" cy="5246043"/>
          </a:xfrm>
        </p:spPr>
        <p:txBody>
          <a:bodyPr>
            <a:normAutofit/>
          </a:bodyPr>
          <a:lstStyle/>
          <a:p>
            <a:r>
              <a:rPr lang="ar-IQ" sz="3600" b="1" dirty="0">
                <a:latin typeface="Times New Roman"/>
                <a:ea typeface="Times New Roman"/>
              </a:rPr>
              <a:t>مكونات المسكن الريفي </a:t>
            </a:r>
            <a:endParaRPr lang="en-US" sz="2800" dirty="0">
              <a:latin typeface="Times New Roman"/>
              <a:ea typeface="Times New Roman"/>
            </a:endParaRPr>
          </a:p>
          <a:p>
            <a:r>
              <a:rPr lang="ar-IQ" dirty="0">
                <a:latin typeface="Times New Roman"/>
                <a:ea typeface="Times New Roman"/>
              </a:rPr>
              <a:t> </a:t>
            </a:r>
            <a:r>
              <a:rPr lang="ar-IQ" dirty="0" smtClean="0">
                <a:ea typeface="Times New Roman"/>
                <a:cs typeface="Times New Roman"/>
              </a:rPr>
              <a:t>على </a:t>
            </a:r>
            <a:r>
              <a:rPr lang="ar-IQ" dirty="0">
                <a:ea typeface="Times New Roman"/>
                <a:cs typeface="Times New Roman"/>
              </a:rPr>
              <a:t>الرغم من عدم وجود تخطيط مسبق لبناء الوحدات السكنية في الارياف عموما الا ان هنالك قواعد مشتركة متفق عليها من خلال التراكم في التجارب والارث التاريخي لذا فان المسكن الريفي </a:t>
            </a:r>
            <a:r>
              <a:rPr lang="ar-IQ" dirty="0" smtClean="0">
                <a:ea typeface="Times New Roman"/>
                <a:cs typeface="Times New Roman"/>
              </a:rPr>
              <a:t>يضم </a:t>
            </a:r>
            <a:r>
              <a:rPr lang="ar-IQ" dirty="0">
                <a:ea typeface="Times New Roman"/>
                <a:cs typeface="Times New Roman"/>
              </a:rPr>
              <a:t>: </a:t>
            </a:r>
            <a:endParaRPr lang="ar-IQ" dirty="0" smtClean="0">
              <a:ea typeface="Times New Roman"/>
              <a:cs typeface="Times New Roman"/>
            </a:endParaRPr>
          </a:p>
          <a:p>
            <a:r>
              <a:rPr lang="ar-IQ" dirty="0">
                <a:latin typeface="Times New Roman"/>
                <a:ea typeface="Times New Roman"/>
              </a:rPr>
              <a:t> ـ  غرف النوم </a:t>
            </a:r>
            <a:endParaRPr lang="en-US" sz="2800" dirty="0">
              <a:latin typeface="Times New Roman"/>
              <a:ea typeface="Times New Roman"/>
            </a:endParaRPr>
          </a:p>
          <a:p>
            <a:r>
              <a:rPr lang="ar-IQ" dirty="0" err="1" smtClean="0">
                <a:latin typeface="Times New Roman"/>
                <a:ea typeface="Times New Roman"/>
              </a:rPr>
              <a:t>لايكاد</a:t>
            </a:r>
            <a:r>
              <a:rPr lang="ar-IQ" dirty="0" smtClean="0">
                <a:latin typeface="Times New Roman"/>
                <a:ea typeface="Times New Roman"/>
              </a:rPr>
              <a:t> </a:t>
            </a:r>
            <a:r>
              <a:rPr lang="ar-IQ" dirty="0">
                <a:latin typeface="Times New Roman"/>
                <a:ea typeface="Times New Roman"/>
              </a:rPr>
              <a:t>يخلو المسكن الريفي من غرفة او اكثر خاصة بنوم افراد العائلة وذلك تبعا لحجم ومقدار انتاجية العائلة الزراعية ، وقد تكون الغرفة على شكل مستطيل او مربع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1229694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a:latin typeface="Times New Roman"/>
                <a:ea typeface="Times New Roman"/>
              </a:rPr>
              <a:t>المضيف </a:t>
            </a:r>
            <a:endParaRPr lang="en-US" sz="2800" dirty="0">
              <a:latin typeface="Times New Roman"/>
              <a:ea typeface="Times New Roman"/>
            </a:endParaRPr>
          </a:p>
          <a:p>
            <a:r>
              <a:rPr lang="ar-IQ" dirty="0" smtClean="0">
                <a:latin typeface="Times New Roman"/>
                <a:ea typeface="Times New Roman"/>
              </a:rPr>
              <a:t>ويعكس </a:t>
            </a:r>
            <a:r>
              <a:rPr lang="ar-IQ" dirty="0">
                <a:latin typeface="Times New Roman"/>
                <a:ea typeface="Times New Roman"/>
              </a:rPr>
              <a:t>المستوى الاجتماعي والاقتصادي للعائلة ، الى جانب كونه مكان لتناول الطعام والمقر الذي يقيم فيه </a:t>
            </a:r>
            <a:r>
              <a:rPr lang="ar-IQ" dirty="0" err="1">
                <a:latin typeface="Times New Roman"/>
                <a:ea typeface="Times New Roman"/>
              </a:rPr>
              <a:t>الغرباءاو</a:t>
            </a:r>
            <a:r>
              <a:rPr lang="ar-IQ" dirty="0">
                <a:latin typeface="Times New Roman"/>
                <a:ea typeface="Times New Roman"/>
              </a:rPr>
              <a:t> الضيوف ويمكن القول بان مكانة الفرد في القرية ترتبط بسعة ونمط بناء مضيفه والذي يختلف سمة وشكلا تبعا لمكانة العائلة الاجتماعية والاقتصادية ويكون المضيف في العادة قريب من الباب الخارجي للمسكن معزولا عن بقية الغرف كما يتجه الباب الى الخارج توفيرا للعزل الاجتماعي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1600520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fontScale="85000" lnSpcReduction="20000"/>
          </a:bodyPr>
          <a:lstStyle/>
          <a:p>
            <a:r>
              <a:rPr lang="ar-IQ" dirty="0">
                <a:latin typeface="Times New Roman"/>
                <a:ea typeface="Times New Roman"/>
              </a:rPr>
              <a:t>الطارمة </a:t>
            </a:r>
            <a:endParaRPr lang="en-US" sz="2800" dirty="0">
              <a:latin typeface="Times New Roman"/>
              <a:ea typeface="Times New Roman"/>
            </a:endParaRPr>
          </a:p>
          <a:p>
            <a:r>
              <a:rPr lang="ar-IQ" dirty="0">
                <a:latin typeface="Times New Roman"/>
                <a:ea typeface="Times New Roman"/>
              </a:rPr>
              <a:t>وهي تمثل غرفة مفتوحة على الحوش وتستخدم لجلوس افراد العائلة لسمرها او تناول الطعام </a:t>
            </a:r>
            <a:endParaRPr lang="en-US" sz="2800" dirty="0">
              <a:latin typeface="Times New Roman"/>
              <a:ea typeface="Times New Roman"/>
            </a:endParaRPr>
          </a:p>
          <a:p>
            <a:r>
              <a:rPr lang="ar-IQ" dirty="0">
                <a:latin typeface="Times New Roman"/>
                <a:ea typeface="Times New Roman"/>
              </a:rPr>
              <a:t> </a:t>
            </a:r>
            <a:r>
              <a:rPr lang="ar-IQ" dirty="0" smtClean="0">
                <a:latin typeface="Times New Roman"/>
                <a:ea typeface="Times New Roman"/>
              </a:rPr>
              <a:t> </a:t>
            </a:r>
            <a:r>
              <a:rPr lang="ar-IQ" dirty="0">
                <a:latin typeface="Times New Roman"/>
                <a:ea typeface="Times New Roman"/>
              </a:rPr>
              <a:t>الحوش </a:t>
            </a:r>
            <a:endParaRPr lang="en-US" sz="2800" dirty="0">
              <a:latin typeface="Times New Roman"/>
              <a:ea typeface="Times New Roman"/>
            </a:endParaRPr>
          </a:p>
          <a:p>
            <a:r>
              <a:rPr lang="ar-IQ" dirty="0">
                <a:latin typeface="Times New Roman"/>
                <a:ea typeface="Times New Roman"/>
              </a:rPr>
              <a:t>وهو ساحة مكشوفة تتوسط المسكن الريفي وتتوزع على جوانبها الغرف المختلفة ويساعد وجوده على تهوية المسكن  وتلطيف الجو صيفا ووصول اشعة الشمس الى البيت </a:t>
            </a:r>
            <a:r>
              <a:rPr lang="ar-IQ" dirty="0" err="1">
                <a:latin typeface="Times New Roman"/>
                <a:ea typeface="Times New Roman"/>
              </a:rPr>
              <a:t>شتاءا</a:t>
            </a:r>
            <a:r>
              <a:rPr lang="ar-IQ" dirty="0">
                <a:latin typeface="Times New Roman"/>
                <a:ea typeface="Times New Roman"/>
              </a:rPr>
              <a:t> كما يمثل الساحة التي تتحرك فيها العائلة ومقر جلوسها ايضا الى جانب كونه المكان المناسب لنوم العائلة صيفا كما يستعمل احيانا </a:t>
            </a:r>
            <a:r>
              <a:rPr lang="ar-IQ" dirty="0" err="1">
                <a:latin typeface="Times New Roman"/>
                <a:ea typeface="Times New Roman"/>
              </a:rPr>
              <a:t>لايواء</a:t>
            </a:r>
            <a:r>
              <a:rPr lang="ar-IQ" dirty="0">
                <a:latin typeface="Times New Roman"/>
                <a:ea typeface="Times New Roman"/>
              </a:rPr>
              <a:t> الحيوانات واغلب هذه المساكن لها مدخل واحد تشترك في استعماله العائلة وحيواناتها </a:t>
            </a:r>
            <a:endParaRPr lang="en-US" sz="2800" dirty="0">
              <a:latin typeface="Times New Roman"/>
              <a:ea typeface="Times New Roman"/>
            </a:endParaRPr>
          </a:p>
          <a:p>
            <a:r>
              <a:rPr lang="ar-IQ" dirty="0">
                <a:latin typeface="Times New Roman"/>
                <a:ea typeface="Times New Roman"/>
              </a:rPr>
              <a:t> </a:t>
            </a:r>
            <a:r>
              <a:rPr lang="ar-IQ" dirty="0" smtClean="0">
                <a:latin typeface="Times New Roman"/>
                <a:ea typeface="Times New Roman"/>
              </a:rPr>
              <a:t>الحظيرة </a:t>
            </a:r>
            <a:endParaRPr lang="en-US" sz="2800" dirty="0">
              <a:latin typeface="Times New Roman"/>
              <a:ea typeface="Times New Roman"/>
            </a:endParaRPr>
          </a:p>
          <a:p>
            <a:r>
              <a:rPr lang="ar-IQ" dirty="0">
                <a:latin typeface="Times New Roman"/>
                <a:ea typeface="Times New Roman"/>
              </a:rPr>
              <a:t>وهي مأوى للحيوانات وتبنى منفصلة عن المسكن وتغلق ليلا للمحافظة على الحيوانات وتحاط بسياج المسكن حيث يكون الدخول لها من ضمن بابه ويقع بالقرب منها مخزن العلف والذي تتحدد مساحته بنوع وعدد الحيوانات التي تملكها العائلة كما يستخدم لخزن الاعلاف خلال الشتاء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844567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normAutofit fontScale="92500" lnSpcReduction="20000"/>
          </a:bodyPr>
          <a:lstStyle/>
          <a:p>
            <a:pPr>
              <a:tabLst>
                <a:tab pos="2016760" algn="l"/>
              </a:tabLst>
            </a:pPr>
            <a:r>
              <a:rPr lang="ar-IQ" sz="3600" b="1" dirty="0">
                <a:solidFill>
                  <a:srgbClr val="FF0000"/>
                </a:solidFill>
                <a:latin typeface="Times New Roman"/>
                <a:ea typeface="Times New Roman"/>
              </a:rPr>
              <a:t>مور </a:t>
            </a:r>
            <a:r>
              <a:rPr lang="ar-IQ" sz="3600" b="1" dirty="0" err="1">
                <a:solidFill>
                  <a:srgbClr val="FF0000"/>
                </a:solidFill>
                <a:latin typeface="Times New Roman"/>
                <a:ea typeface="Times New Roman"/>
              </a:rPr>
              <a:t>فولوجية</a:t>
            </a:r>
            <a:r>
              <a:rPr lang="ar-IQ" sz="3600" b="1" dirty="0">
                <a:solidFill>
                  <a:srgbClr val="FF0000"/>
                </a:solidFill>
                <a:latin typeface="Times New Roman"/>
                <a:ea typeface="Times New Roman"/>
              </a:rPr>
              <a:t> المسكن الريفي</a:t>
            </a:r>
            <a:r>
              <a:rPr lang="ar-IQ" sz="3600" dirty="0">
                <a:solidFill>
                  <a:srgbClr val="FF0000"/>
                </a:solidFill>
                <a:latin typeface="Times New Roman"/>
                <a:ea typeface="Times New Roman"/>
              </a:rPr>
              <a:t> :</a:t>
            </a:r>
            <a:endParaRPr lang="en-US" sz="2800" dirty="0">
              <a:latin typeface="Times New Roman"/>
              <a:ea typeface="Times New Roman"/>
            </a:endParaRPr>
          </a:p>
          <a:p>
            <a:pPr marL="0" indent="0">
              <a:buNone/>
              <a:tabLst>
                <a:tab pos="2016760" algn="l"/>
              </a:tabLst>
            </a:pPr>
            <a:endParaRPr lang="en-US" sz="2800" dirty="0">
              <a:latin typeface="Times New Roman"/>
              <a:ea typeface="Times New Roman"/>
            </a:endParaRPr>
          </a:p>
          <a:p>
            <a:pPr>
              <a:tabLst>
                <a:tab pos="2016760" algn="l"/>
              </a:tabLst>
            </a:pPr>
            <a:r>
              <a:rPr lang="ar-IQ" dirty="0">
                <a:latin typeface="Times New Roman"/>
                <a:ea typeface="Times New Roman"/>
              </a:rPr>
              <a:t>ان دراسة </a:t>
            </a:r>
            <a:r>
              <a:rPr lang="ar-IQ" dirty="0" err="1">
                <a:latin typeface="Times New Roman"/>
                <a:ea typeface="Times New Roman"/>
              </a:rPr>
              <a:t>مورفولجية</a:t>
            </a:r>
            <a:r>
              <a:rPr lang="ar-IQ" dirty="0">
                <a:latin typeface="Times New Roman"/>
                <a:ea typeface="Times New Roman"/>
              </a:rPr>
              <a:t> القرية لها بعدان ،يتمثل احدهما في </a:t>
            </a:r>
            <a:r>
              <a:rPr lang="ar-IQ" dirty="0">
                <a:solidFill>
                  <a:srgbClr val="0070C0"/>
                </a:solidFill>
                <a:latin typeface="Times New Roman"/>
                <a:ea typeface="Times New Roman"/>
              </a:rPr>
              <a:t>شكل القرية وتكوينها وامتداد وحداتها السكنية ،ويتمثل الاخر في تصميم المسكن الريفي وبنائه وتكوينه</a:t>
            </a:r>
            <a:r>
              <a:rPr lang="ar-IQ" dirty="0">
                <a:latin typeface="Times New Roman"/>
                <a:ea typeface="Times New Roman"/>
              </a:rPr>
              <a:t> ،وعليه فأن اهتمام مثل هذه الدراسة ينصب على المظهر العام للمركز السكني وما تحقق من تطورات في البناء او تصميم او التوسع العمراني ومن ثم فهي التعبير الحقيقي عن التفاعل بين الشكل العام للوحدة السكنية وطبيعة الوظائف التي تؤديها  </a:t>
            </a:r>
            <a:endParaRPr lang="en-US" sz="2800" dirty="0">
              <a:latin typeface="Times New Roman"/>
              <a:ea typeface="Times New Roman"/>
            </a:endParaRPr>
          </a:p>
          <a:p>
            <a:pPr>
              <a:tabLst>
                <a:tab pos="2016760" algn="l"/>
              </a:tabLst>
            </a:pPr>
            <a:r>
              <a:rPr lang="ar-IQ" dirty="0">
                <a:latin typeface="Times New Roman"/>
                <a:ea typeface="Times New Roman"/>
              </a:rPr>
              <a:t>ويختلف المسكن الريفي في مساحته وشكله كما يختلف في نمط ومواد بنائه فمنه البسيط المتواضع ومنه المخطط وبعضها ذات طابق واحد وقليل منها ذات طابقيين ومنها </a:t>
            </a:r>
            <a:r>
              <a:rPr lang="ar-IQ" dirty="0" err="1">
                <a:latin typeface="Times New Roman"/>
                <a:ea typeface="Times New Roman"/>
              </a:rPr>
              <a:t>مابني</a:t>
            </a:r>
            <a:r>
              <a:rPr lang="ar-IQ" dirty="0">
                <a:latin typeface="Times New Roman"/>
                <a:ea typeface="Times New Roman"/>
              </a:rPr>
              <a:t> من طين ولبن واخرى من طابوق او حجر او قصب او بردي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77477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tabLst>
                <a:tab pos="2016760" algn="l"/>
              </a:tabLst>
            </a:pPr>
            <a:r>
              <a:rPr lang="ar-IQ" dirty="0">
                <a:latin typeface="Times New Roman"/>
                <a:ea typeface="Times New Roman"/>
              </a:rPr>
              <a:t>وقد استطاع متزن في دراسته للاستيطان الريفي في </a:t>
            </a:r>
            <a:r>
              <a:rPr lang="ar-IQ" dirty="0" err="1">
                <a:latin typeface="Times New Roman"/>
                <a:ea typeface="Times New Roman"/>
              </a:rPr>
              <a:t>اوربا</a:t>
            </a:r>
            <a:r>
              <a:rPr lang="ar-IQ" dirty="0">
                <a:latin typeface="Times New Roman"/>
                <a:ea typeface="Times New Roman"/>
              </a:rPr>
              <a:t> من تميز نمطي التركز والانتشار السكني بينما اهتمت دراسة </a:t>
            </a:r>
            <a:r>
              <a:rPr lang="ar-IQ" dirty="0" err="1">
                <a:latin typeface="Times New Roman"/>
                <a:ea typeface="Times New Roman"/>
              </a:rPr>
              <a:t>دمانجون</a:t>
            </a:r>
            <a:r>
              <a:rPr lang="ar-IQ" dirty="0">
                <a:latin typeface="Times New Roman"/>
                <a:ea typeface="Times New Roman"/>
              </a:rPr>
              <a:t> الفرنسي </a:t>
            </a:r>
            <a:r>
              <a:rPr lang="ar-IQ" dirty="0" err="1">
                <a:latin typeface="Times New Roman"/>
                <a:ea typeface="Times New Roman"/>
              </a:rPr>
              <a:t>باشكال</a:t>
            </a:r>
            <a:r>
              <a:rPr lang="ar-IQ" dirty="0">
                <a:latin typeface="Times New Roman"/>
                <a:ea typeface="Times New Roman"/>
              </a:rPr>
              <a:t> المساكن الريفية ومواد بنائها والمعلوم ان التغيرات التي </a:t>
            </a:r>
            <a:r>
              <a:rPr lang="ar-IQ" dirty="0" err="1">
                <a:latin typeface="Times New Roman"/>
                <a:ea typeface="Times New Roman"/>
              </a:rPr>
              <a:t>طرات</a:t>
            </a:r>
            <a:r>
              <a:rPr lang="ar-IQ" dirty="0">
                <a:latin typeface="Times New Roman"/>
                <a:ea typeface="Times New Roman"/>
              </a:rPr>
              <a:t> على شكل وتكوين الريف الاوربي خلال النصف الثاني من هذا القرن كانت سريعة وعميقة لاسيما في مجال النقل والمواصلات مما سبب اخفاء الكثير من ملامحها الاصلية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499032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342900" lvl="0" indent="-342900">
              <a:spcBef>
                <a:spcPct val="20000"/>
              </a:spcBef>
              <a:tabLst>
                <a:tab pos="2016760" algn="l"/>
              </a:tabLst>
            </a:pPr>
            <a:r>
              <a:rPr lang="ar-IQ" sz="2300" b="1" dirty="0">
                <a:solidFill>
                  <a:prstClr val="black"/>
                </a:solidFill>
                <a:latin typeface="Times New Roman"/>
                <a:ea typeface="Times New Roman"/>
                <a:cs typeface="Arial"/>
              </a:rPr>
              <a:t>شكل المسكن الريفي </a:t>
            </a:r>
            <a:r>
              <a:rPr lang="en-US" sz="1800" dirty="0">
                <a:solidFill>
                  <a:prstClr val="black"/>
                </a:solidFill>
                <a:latin typeface="Times New Roman"/>
                <a:ea typeface="Times New Roman"/>
                <a:cs typeface="+mn-cs"/>
              </a:rPr>
              <a:t/>
            </a:r>
            <a:br>
              <a:rPr lang="en-US" sz="1800" dirty="0">
                <a:solidFill>
                  <a:prstClr val="black"/>
                </a:solidFill>
                <a:latin typeface="Times New Roman"/>
                <a:ea typeface="Times New Roman"/>
                <a:cs typeface="+mn-cs"/>
              </a:rPr>
            </a:br>
            <a:endParaRPr lang="ar-IQ" dirty="0"/>
          </a:p>
        </p:txBody>
      </p:sp>
      <p:sp>
        <p:nvSpPr>
          <p:cNvPr id="3" name="عنصر نائب للمحتوى 2"/>
          <p:cNvSpPr>
            <a:spLocks noGrp="1"/>
          </p:cNvSpPr>
          <p:nvPr>
            <p:ph idx="1"/>
          </p:nvPr>
        </p:nvSpPr>
        <p:spPr/>
        <p:txBody>
          <a:bodyPr>
            <a:normAutofit fontScale="77500" lnSpcReduction="20000"/>
          </a:bodyPr>
          <a:lstStyle/>
          <a:p>
            <a:pPr>
              <a:tabLst>
                <a:tab pos="2016760" algn="l"/>
              </a:tabLst>
            </a:pPr>
            <a:r>
              <a:rPr lang="ar-IQ" dirty="0">
                <a:latin typeface="Times New Roman"/>
                <a:ea typeface="Times New Roman"/>
              </a:rPr>
              <a:t> </a:t>
            </a:r>
            <a:r>
              <a:rPr lang="ar-IQ" dirty="0" smtClean="0">
                <a:latin typeface="Times New Roman"/>
                <a:ea typeface="Times New Roman"/>
              </a:rPr>
              <a:t>تمثل </a:t>
            </a:r>
            <a:r>
              <a:rPr lang="ar-IQ" dirty="0">
                <a:latin typeface="Times New Roman"/>
                <a:ea typeface="Times New Roman"/>
              </a:rPr>
              <a:t>الدراسات الجغرافية </a:t>
            </a:r>
            <a:r>
              <a:rPr lang="ar-IQ" dirty="0" err="1">
                <a:latin typeface="Times New Roman"/>
                <a:ea typeface="Times New Roman"/>
              </a:rPr>
              <a:t>لاشكال</a:t>
            </a:r>
            <a:r>
              <a:rPr lang="ar-IQ" dirty="0">
                <a:latin typeface="Times New Roman"/>
                <a:ea typeface="Times New Roman"/>
              </a:rPr>
              <a:t> وصور بناء المسكن الريفي اضافة اساسية تمدنا بصورة غير مباشرة </a:t>
            </a:r>
            <a:r>
              <a:rPr lang="ar-IQ" dirty="0" err="1">
                <a:latin typeface="Times New Roman"/>
                <a:ea typeface="Times New Roman"/>
              </a:rPr>
              <a:t>بافكار</a:t>
            </a:r>
            <a:r>
              <a:rPr lang="ar-IQ" dirty="0">
                <a:latin typeface="Times New Roman"/>
                <a:ea typeface="Times New Roman"/>
              </a:rPr>
              <a:t> وتصورات ومشاعر الانسان حول البناء واشكاله </a:t>
            </a:r>
            <a:r>
              <a:rPr lang="ar-IQ" dirty="0" err="1">
                <a:latin typeface="Times New Roman"/>
                <a:ea typeface="Times New Roman"/>
              </a:rPr>
              <a:t>وصورتكوينه</a:t>
            </a:r>
            <a:r>
              <a:rPr lang="ar-IQ" dirty="0">
                <a:latin typeface="Times New Roman"/>
                <a:ea typeface="Times New Roman"/>
              </a:rPr>
              <a:t> في الاختلافات في مثل هذه المتغيرات يمكن ان ترتبط بصورة او </a:t>
            </a:r>
            <a:r>
              <a:rPr lang="ar-IQ" dirty="0" err="1">
                <a:latin typeface="Times New Roman"/>
                <a:ea typeface="Times New Roman"/>
              </a:rPr>
              <a:t>باخرى</a:t>
            </a:r>
            <a:r>
              <a:rPr lang="ar-IQ" dirty="0">
                <a:latin typeface="Times New Roman"/>
                <a:ea typeface="Times New Roman"/>
              </a:rPr>
              <a:t> باختلافات </a:t>
            </a:r>
            <a:r>
              <a:rPr lang="ar-IQ" dirty="0" err="1">
                <a:latin typeface="Times New Roman"/>
                <a:ea typeface="Times New Roman"/>
              </a:rPr>
              <a:t>البيئه</a:t>
            </a:r>
            <a:r>
              <a:rPr lang="ar-IQ" dirty="0">
                <a:latin typeface="Times New Roman"/>
                <a:ea typeface="Times New Roman"/>
              </a:rPr>
              <a:t> بشكل ما تمثله من قيم وامكانات مادية وغير مادية وقد حاول كنيفين جهده في الوصول الى تعبير مكاني </a:t>
            </a:r>
            <a:r>
              <a:rPr lang="ar-IQ" dirty="0" err="1">
                <a:latin typeface="Times New Roman"/>
                <a:ea typeface="Times New Roman"/>
              </a:rPr>
              <a:t>للافكارالخاصة</a:t>
            </a:r>
            <a:r>
              <a:rPr lang="ar-IQ" dirty="0">
                <a:latin typeface="Times New Roman"/>
                <a:ea typeface="Times New Roman"/>
              </a:rPr>
              <a:t> ببناء وتصميم الوحدات السكنية في الولايات المتحدة </a:t>
            </a:r>
            <a:endParaRPr lang="en-US" sz="2800" dirty="0">
              <a:latin typeface="Times New Roman"/>
              <a:ea typeface="Times New Roman"/>
            </a:endParaRPr>
          </a:p>
          <a:p>
            <a:pPr>
              <a:tabLst>
                <a:tab pos="2016760" algn="l"/>
              </a:tabLst>
            </a:pPr>
            <a:r>
              <a:rPr lang="ar-IQ" dirty="0" smtClean="0">
                <a:latin typeface="Times New Roman"/>
                <a:ea typeface="Times New Roman"/>
              </a:rPr>
              <a:t>ومن </a:t>
            </a:r>
            <a:r>
              <a:rPr lang="ar-IQ" dirty="0">
                <a:latin typeface="Times New Roman"/>
                <a:ea typeface="Times New Roman"/>
              </a:rPr>
              <a:t>الممكن دراسة السكن الريفي كظاهرة جغرافية </a:t>
            </a:r>
            <a:r>
              <a:rPr lang="ar-IQ" dirty="0" err="1">
                <a:latin typeface="Times New Roman"/>
                <a:ea typeface="Times New Roman"/>
              </a:rPr>
              <a:t>تدخلة</a:t>
            </a:r>
            <a:r>
              <a:rPr lang="ar-IQ" dirty="0">
                <a:latin typeface="Times New Roman"/>
                <a:ea typeface="Times New Roman"/>
              </a:rPr>
              <a:t> في تشكيلها عوامل كثيرة فالسكن الريفي هو انعكاس صادق لظروف البيئة والمجتمع ومن المعروف ان طرازا مثل المسكن على الرغم من بساطة الخبرة الفنية والهندسية المستخدمة في </a:t>
            </a:r>
            <a:r>
              <a:rPr lang="ar-IQ" dirty="0" err="1">
                <a:latin typeface="Times New Roman"/>
                <a:ea typeface="Times New Roman"/>
              </a:rPr>
              <a:t>تشيدة</a:t>
            </a:r>
            <a:r>
              <a:rPr lang="ar-IQ" dirty="0">
                <a:latin typeface="Times New Roman"/>
                <a:ea typeface="Times New Roman"/>
              </a:rPr>
              <a:t> هو وليد معرفة الفلاح بطبيعة بيئته لذا فقد جاء منسجم مع ظروف هذه البيئة وحسب حاجته حيث يظهر ذلك في التباين بين شكل وتصميم الوحدة السكنية من حيث المساحة وعدد الغرف ومواقعها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7313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80728"/>
            <a:ext cx="8229600" cy="5145435"/>
          </a:xfrm>
        </p:spPr>
        <p:txBody>
          <a:bodyPr/>
          <a:lstStyle/>
          <a:p>
            <a:pPr>
              <a:tabLst>
                <a:tab pos="2016760" algn="l"/>
              </a:tabLst>
            </a:pPr>
            <a:r>
              <a:rPr lang="ar-IQ" dirty="0">
                <a:latin typeface="Times New Roman"/>
                <a:ea typeface="Times New Roman"/>
              </a:rPr>
              <a:t>وتميل المساكن الريفية في </a:t>
            </a:r>
            <a:r>
              <a:rPr lang="ar-IQ" dirty="0" err="1">
                <a:latin typeface="Times New Roman"/>
                <a:ea typeface="Times New Roman"/>
              </a:rPr>
              <a:t>امتدادتها</a:t>
            </a:r>
            <a:r>
              <a:rPr lang="ar-IQ" dirty="0">
                <a:latin typeface="Times New Roman"/>
                <a:ea typeface="Times New Roman"/>
              </a:rPr>
              <a:t> الى الشكل المستطيل او ما يسمى ( النمط الشريطي ) مع امتداد مجاري الانهار او طرق النقل فيما </a:t>
            </a:r>
            <a:r>
              <a:rPr lang="ar-IQ" dirty="0" err="1">
                <a:latin typeface="Times New Roman"/>
                <a:ea typeface="Times New Roman"/>
              </a:rPr>
              <a:t>تتخذشكل</a:t>
            </a:r>
            <a:r>
              <a:rPr lang="ar-IQ" dirty="0">
                <a:latin typeface="Times New Roman"/>
                <a:ea typeface="Times New Roman"/>
              </a:rPr>
              <a:t> دائري حيث تقوم الطرق الملتوية كما تتسم بعض القرى بتفرق وحداته السكنية حيث يفصل فناء واسع بين بعضها البعض وهناك القرى النجمية التي تمتد اطرافها من المرتفع والمنخفض من خطوط الكنتور وذلك رغبة من اهلها في الاستفادة من غابة او مرعى الى جانب زراعة الارض مثل قرى غرب </a:t>
            </a:r>
            <a:r>
              <a:rPr lang="ar-IQ" dirty="0" err="1">
                <a:latin typeface="Times New Roman"/>
                <a:ea typeface="Times New Roman"/>
              </a:rPr>
              <a:t>اوربا</a:t>
            </a:r>
            <a:r>
              <a:rPr lang="ar-IQ" dirty="0">
                <a:latin typeface="Times New Roman"/>
                <a:ea typeface="Times New Roman"/>
              </a:rPr>
              <a:t>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368743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a:bodyPr>
          <a:lstStyle/>
          <a:p>
            <a:pPr>
              <a:tabLst>
                <a:tab pos="2016760" algn="l"/>
              </a:tabLst>
            </a:pPr>
            <a:r>
              <a:rPr lang="ar-IQ" dirty="0">
                <a:latin typeface="Times New Roman"/>
                <a:ea typeface="Times New Roman"/>
              </a:rPr>
              <a:t>وتتخذ المساكن الريفية في قرى المناطق الجبلية شكلا مثلثا تتسع فيه القاعدة اسفل المرتفع ويمتد رأسه باتجاه القمة حيث تبدأ الوحدات السكنية قرب الوادي ثم تأخذ في الامتداد فوق المنحدر على هيئة صفوف من المدرجات حتى منتصف المنحدر او اعلى قليلا واصبح عرفا استغلال كل عائلة سطح المنزل الذي امام مسكنها </a:t>
            </a:r>
            <a:r>
              <a:rPr lang="ar-IQ" dirty="0" err="1">
                <a:latin typeface="Times New Roman"/>
                <a:ea typeface="Times New Roman"/>
              </a:rPr>
              <a:t>لاغراضها</a:t>
            </a:r>
            <a:r>
              <a:rPr lang="ar-IQ" dirty="0">
                <a:latin typeface="Times New Roman"/>
                <a:ea typeface="Times New Roman"/>
              </a:rPr>
              <a:t> الخاصة وتأخذ المدرجات المشتملة على تجمعات البيوت في التقلص كلما اتجهنا نحو اعلى المرتفع ويتناقص عددها حتى يصبح المدرج الاعلى عبارة عن مجمع واحد يضم مساكن قليلة وهكذا تأخذ القرية شكلا </a:t>
            </a:r>
            <a:r>
              <a:rPr lang="ar-IQ" dirty="0" err="1">
                <a:latin typeface="Times New Roman"/>
                <a:ea typeface="Times New Roman"/>
              </a:rPr>
              <a:t>هلرميا</a:t>
            </a:r>
            <a:r>
              <a:rPr lang="ar-IQ" dirty="0">
                <a:latin typeface="Times New Roman"/>
                <a:ea typeface="Times New Roman"/>
              </a:rPr>
              <a:t> في توزيع مساكنها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549203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92500" lnSpcReduction="10000"/>
          </a:bodyPr>
          <a:lstStyle/>
          <a:p>
            <a:pPr>
              <a:tabLst>
                <a:tab pos="2016760" algn="l"/>
              </a:tabLst>
            </a:pPr>
            <a:r>
              <a:rPr lang="ar-IQ" dirty="0">
                <a:latin typeface="Times New Roman"/>
                <a:ea typeface="Times New Roman"/>
              </a:rPr>
              <a:t>من جهة اخرى فان التوسع بالبناء يفقدها في بعض الاحيان شكلها الاصلي ، ان ثمة ثلاث مراحل تتسم بها القرية الجبلية في نشوئها وتطورها تمثل المرحلة الاولى التي تضم المساكن التي بنيت مع نشوء القرية وتتجمع على سفح الجبل بخطوط موازية لبعضها بينما يتجه السكان في المرحلة الثانية الى احتلال الجهات العليا من المرتفع صعوبة البناء وتعرضها الى الظروف الطبيعية من رياح وسيول وامطار ، اما المرحلة الثالثة فتتميز بزيادة عدد الوحدات السكنية حول القرية الاصلية باستثناء الجهات العليا لذا فان امتداد القرية وتوسعها يكون باتجاه الشرق والغرب حيث مقدمات الجبل والارض المنبسطة لاسيما في الظروف الاعتيادية حيث يتوفر الامن والاستقرار </a:t>
            </a:r>
            <a:r>
              <a:rPr lang="ar-IQ" dirty="0" err="1">
                <a:latin typeface="Times New Roman"/>
                <a:ea typeface="Times New Roman"/>
              </a:rPr>
              <a:t>بالاضافة</a:t>
            </a:r>
            <a:r>
              <a:rPr lang="ar-IQ" dirty="0">
                <a:latin typeface="Times New Roman"/>
                <a:ea typeface="Times New Roman"/>
              </a:rPr>
              <a:t> الى عوامل اخرى لها دور بارز في نمو ونشوء القرية منها : امتداد المرتفع ودرجة انحداره وكمية الموارد المائية ومصدرها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03918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289451"/>
          </a:xfrm>
        </p:spPr>
        <p:txBody>
          <a:bodyPr>
            <a:normAutofit fontScale="92500" lnSpcReduction="10000"/>
          </a:bodyPr>
          <a:lstStyle/>
          <a:p>
            <a:pPr>
              <a:tabLst>
                <a:tab pos="2016760" algn="l"/>
              </a:tabLst>
            </a:pPr>
            <a:r>
              <a:rPr lang="ar-IQ" dirty="0">
                <a:latin typeface="Times New Roman"/>
                <a:ea typeface="Times New Roman"/>
              </a:rPr>
              <a:t>وقد ادى اتساع رقعة القرية في الناطق المنبسطة الى انتشار الوحدات السكنية ولعل ما يزيد من وضوح هذه الظاهرة هو حجم القرية الكبير نسبيا بحيث تقوم مجموعة من المساكن حول القرية فيما تتفرق غيرها وتتخذ الوحدات عدة اشكال منها المستطيلة او الدائرية </a:t>
            </a:r>
            <a:endParaRPr lang="en-US" sz="2800" dirty="0">
              <a:latin typeface="Times New Roman"/>
              <a:ea typeface="Times New Roman"/>
            </a:endParaRPr>
          </a:p>
          <a:p>
            <a:pPr>
              <a:tabLst>
                <a:tab pos="2016760" algn="l"/>
              </a:tabLst>
            </a:pPr>
            <a:r>
              <a:rPr lang="ar-IQ" dirty="0">
                <a:latin typeface="Times New Roman"/>
                <a:ea typeface="Times New Roman"/>
              </a:rPr>
              <a:t>  </a:t>
            </a:r>
            <a:r>
              <a:rPr lang="ar-IQ" dirty="0" smtClean="0">
                <a:latin typeface="Times New Roman"/>
                <a:ea typeface="Times New Roman"/>
              </a:rPr>
              <a:t>والاساليب </a:t>
            </a:r>
            <a:r>
              <a:rPr lang="ar-IQ" dirty="0">
                <a:latin typeface="Times New Roman"/>
                <a:ea typeface="Times New Roman"/>
              </a:rPr>
              <a:t>الزراعية دور في تشكيل القرية ، </a:t>
            </a:r>
            <a:r>
              <a:rPr lang="ar-IQ" dirty="0" err="1">
                <a:latin typeface="Times New Roman"/>
                <a:ea typeface="Times New Roman"/>
              </a:rPr>
              <a:t>فالارض</a:t>
            </a:r>
            <a:r>
              <a:rPr lang="ar-IQ" dirty="0">
                <a:latin typeface="Times New Roman"/>
                <a:ea typeface="Times New Roman"/>
              </a:rPr>
              <a:t> التي تزرع جماعيا كما في وسط </a:t>
            </a:r>
            <a:r>
              <a:rPr lang="ar-IQ" dirty="0" err="1">
                <a:latin typeface="Times New Roman"/>
                <a:ea typeface="Times New Roman"/>
              </a:rPr>
              <a:t>اوربا</a:t>
            </a:r>
            <a:r>
              <a:rPr lang="ar-IQ" dirty="0">
                <a:latin typeface="Times New Roman"/>
                <a:ea typeface="Times New Roman"/>
              </a:rPr>
              <a:t> تبني القرى المجمعة في مكان يتوسط الاراضي الزراعية كي يسهل استثمار الارض والوصول اليها بسهولة اما اذا امتلك الفلاح عدة قطع من الارض الزراعية فمن مصلحته السكن ايضا قريبا وفي مكان مركزي من الحقل </a:t>
            </a:r>
            <a:r>
              <a:rPr lang="ar-IQ" dirty="0" err="1">
                <a:latin typeface="Times New Roman"/>
                <a:ea typeface="Times New Roman"/>
              </a:rPr>
              <a:t>فتاخذ</a:t>
            </a:r>
            <a:r>
              <a:rPr lang="ar-IQ" dirty="0">
                <a:latin typeface="Times New Roman"/>
                <a:ea typeface="Times New Roman"/>
              </a:rPr>
              <a:t> شكلا مربعا او دائريا او نجميا تبعا لشبكة الطرق الخارجة المتجهة من مركز القرية </a:t>
            </a:r>
            <a:endParaRPr lang="en-US" sz="2800" dirty="0">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2476814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tabLst>
                <a:tab pos="2016760" algn="l"/>
              </a:tabLst>
            </a:pPr>
            <a:r>
              <a:rPr lang="ar-IQ" dirty="0">
                <a:latin typeface="Times New Roman"/>
                <a:ea typeface="Times New Roman"/>
              </a:rPr>
              <a:t>وللموضع اهمية في تقرير شكل القرية فقد </a:t>
            </a:r>
            <a:r>
              <a:rPr lang="ar-IQ" dirty="0" err="1">
                <a:latin typeface="Times New Roman"/>
                <a:ea typeface="Times New Roman"/>
              </a:rPr>
              <a:t>تاخذ</a:t>
            </a:r>
            <a:r>
              <a:rPr lang="ar-IQ" dirty="0">
                <a:latin typeface="Times New Roman"/>
                <a:ea typeface="Times New Roman"/>
              </a:rPr>
              <a:t> شكلا طوليا اذا اقيمت في واد ضيق محاط بحافتين جبليتين وكذلك قرى الضفاف النهرية اما القرى الموجودة اعلى التلال او </a:t>
            </a:r>
            <a:r>
              <a:rPr lang="ar-IQ" dirty="0" err="1">
                <a:latin typeface="Times New Roman"/>
                <a:ea typeface="Times New Roman"/>
              </a:rPr>
              <a:t>الجزرفتاخذ</a:t>
            </a:r>
            <a:r>
              <a:rPr lang="ar-IQ" dirty="0">
                <a:latin typeface="Times New Roman"/>
                <a:ea typeface="Times New Roman"/>
              </a:rPr>
              <a:t> شكلا مربعا او دائريا بسبب صغر المساحة المخصصة للقرية بينما تتحكم سعة المساحة المروية في الجهات الصحراوية بحجم وشكل القرية فتتوزع المساكن فيها على امتداد جدول او مشروع مائي او بئر او اية مصادر مائية اخرى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12792778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997</Words>
  <Application>Microsoft Office PowerPoint</Application>
  <PresentationFormat>عرض على الشاشة (3:4)‏</PresentationFormat>
  <Paragraphs>37</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سمة Office</vt:lpstr>
      <vt:lpstr>اشكال (مورفولوجية)المستوطنات  الريفية </vt:lpstr>
      <vt:lpstr>عرض تقديمي في PowerPoint</vt:lpstr>
      <vt:lpstr>عرض تقديمي في PowerPoint</vt:lpstr>
      <vt:lpstr>شكل المسكن الريفي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اشكال (مورفولوجية)المستوطنات  الريفية </dc:title>
  <dc:creator>saif</dc:creator>
  <cp:lastModifiedBy>saif</cp:lastModifiedBy>
  <cp:revision>1</cp:revision>
  <dcterms:created xsi:type="dcterms:W3CDTF">2019-04-27T18:44:31Z</dcterms:created>
  <dcterms:modified xsi:type="dcterms:W3CDTF">2019-04-27T18:54:18Z</dcterms:modified>
</cp:coreProperties>
</file>